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68" r:id="rId2"/>
    <p:sldId id="599" r:id="rId3"/>
    <p:sldId id="601" r:id="rId4"/>
    <p:sldId id="568" r:id="rId5"/>
    <p:sldId id="600" r:id="rId6"/>
    <p:sldId id="605" r:id="rId7"/>
    <p:sldId id="608" r:id="rId8"/>
    <p:sldId id="609" r:id="rId9"/>
    <p:sldId id="604" r:id="rId10"/>
    <p:sldId id="603" r:id="rId11"/>
    <p:sldId id="610" r:id="rId12"/>
    <p:sldId id="628" r:id="rId13"/>
    <p:sldId id="627" r:id="rId14"/>
    <p:sldId id="611" r:id="rId15"/>
    <p:sldId id="619" r:id="rId16"/>
    <p:sldId id="620" r:id="rId17"/>
    <p:sldId id="612" r:id="rId18"/>
    <p:sldId id="613" r:id="rId19"/>
    <p:sldId id="615" r:id="rId20"/>
    <p:sldId id="544" r:id="rId21"/>
    <p:sldId id="616" r:id="rId22"/>
    <p:sldId id="617" r:id="rId23"/>
    <p:sldId id="618" r:id="rId24"/>
    <p:sldId id="614" r:id="rId25"/>
    <p:sldId id="602" r:id="rId26"/>
    <p:sldId id="606" r:id="rId27"/>
    <p:sldId id="622" r:id="rId28"/>
    <p:sldId id="624" r:id="rId29"/>
    <p:sldId id="625" r:id="rId30"/>
    <p:sldId id="550" r:id="rId31"/>
    <p:sldId id="621" r:id="rId32"/>
    <p:sldId id="62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A1E"/>
    <a:srgbClr val="029E73"/>
    <a:srgbClr val="7C53D3"/>
    <a:srgbClr val="D55E00"/>
    <a:srgbClr val="F5F6F5"/>
    <a:srgbClr val="CC78BC"/>
    <a:srgbClr val="56B4E9"/>
    <a:srgbClr val="FFB17D"/>
    <a:srgbClr val="8DE5A1"/>
    <a:srgbClr val="ECE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807" autoAdjust="0"/>
  </p:normalViewPr>
  <p:slideViewPr>
    <p:cSldViewPr snapToGrid="0" showGuides="1">
      <p:cViewPr varScale="1">
        <p:scale>
          <a:sx n="110" d="100"/>
          <a:sy n="110" d="100"/>
        </p:scale>
        <p:origin x="780" y="78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33E4A-C895-42B9-B305-CAE6A77FBA72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4D8DE6-BBF4-45C4-8DDD-4AA932A17C07}">
      <dgm:prSet phldrT="[Text]" custT="1"/>
      <dgm:spPr/>
      <dgm:t>
        <a:bodyPr/>
        <a:lstStyle/>
        <a:p>
          <a:r>
            <a:rPr lang="en-GB" sz="3000" dirty="0"/>
            <a:t>Easier to read</a:t>
          </a:r>
        </a:p>
      </dgm:t>
    </dgm:pt>
    <dgm:pt modelId="{18763A05-F238-4722-AD08-8478DEE6AF80}" type="parTrans" cxnId="{C1365CD4-0B23-4997-80BE-F506D8F92999}">
      <dgm:prSet/>
      <dgm:spPr/>
      <dgm:t>
        <a:bodyPr/>
        <a:lstStyle/>
        <a:p>
          <a:endParaRPr lang="en-GB"/>
        </a:p>
      </dgm:t>
    </dgm:pt>
    <dgm:pt modelId="{F1E8A562-F627-4F04-B5D7-FF12ED8D2E78}" type="sibTrans" cxnId="{C1365CD4-0B23-4997-80BE-F506D8F92999}">
      <dgm:prSet/>
      <dgm:spPr/>
      <dgm:t>
        <a:bodyPr/>
        <a:lstStyle/>
        <a:p>
          <a:endParaRPr lang="en-GB"/>
        </a:p>
      </dgm:t>
    </dgm:pt>
    <dgm:pt modelId="{6102E1AE-4344-4509-8E12-A286725C60BE}">
      <dgm:prSet phldrT="[Text]" custT="1"/>
      <dgm:spPr/>
      <dgm:t>
        <a:bodyPr/>
        <a:lstStyle/>
        <a:p>
          <a:r>
            <a:rPr lang="en-GB" sz="3000" dirty="0"/>
            <a:t>Harder to read</a:t>
          </a:r>
        </a:p>
      </dgm:t>
    </dgm:pt>
    <dgm:pt modelId="{3445AA48-C642-4BCC-9C12-C07FDEFC00C0}" type="parTrans" cxnId="{6A8404F2-973E-4A2E-B80A-AD0170C9DE03}">
      <dgm:prSet/>
      <dgm:spPr/>
      <dgm:t>
        <a:bodyPr/>
        <a:lstStyle/>
        <a:p>
          <a:endParaRPr lang="en-GB"/>
        </a:p>
      </dgm:t>
    </dgm:pt>
    <dgm:pt modelId="{D2087795-58A9-4DAC-AB8C-F457886EB62D}" type="sibTrans" cxnId="{6A8404F2-973E-4A2E-B80A-AD0170C9DE03}">
      <dgm:prSet/>
      <dgm:spPr/>
      <dgm:t>
        <a:bodyPr/>
        <a:lstStyle/>
        <a:p>
          <a:endParaRPr lang="en-GB"/>
        </a:p>
      </dgm:t>
    </dgm:pt>
    <dgm:pt modelId="{4AE07594-3CE6-4FF0-8877-DD15D11C017A}" type="pres">
      <dgm:prSet presAssocID="{E8D33E4A-C895-42B9-B305-CAE6A77FBA72}" presName="compositeShape" presStyleCnt="0">
        <dgm:presLayoutVars>
          <dgm:chMax val="2"/>
          <dgm:dir/>
          <dgm:resizeHandles val="exact"/>
        </dgm:presLayoutVars>
      </dgm:prSet>
      <dgm:spPr/>
    </dgm:pt>
    <dgm:pt modelId="{83A4E347-7E75-428E-8335-3FCDE6BC81A8}" type="pres">
      <dgm:prSet presAssocID="{AF4D8DE6-BBF4-45C4-8DDD-4AA932A17C07}" presName="upArrow" presStyleLbl="node1" presStyleIdx="0" presStyleCnt="2" custFlipHor="1" custLinFactNeighborX="75714"/>
      <dgm:spPr>
        <a:solidFill>
          <a:schemeClr val="tx1"/>
        </a:solidFill>
      </dgm:spPr>
    </dgm:pt>
    <dgm:pt modelId="{DC262061-CDDB-473C-A3DD-8D87B9568D57}" type="pres">
      <dgm:prSet presAssocID="{AF4D8DE6-BBF4-45C4-8DDD-4AA932A17C07}" presName="upArrowText" presStyleLbl="revTx" presStyleIdx="0" presStyleCnt="2" custFlipHor="1" custScaleX="61110" custLinFactNeighborX="-85358" custLinFactNeighborY="4184">
        <dgm:presLayoutVars>
          <dgm:chMax val="0"/>
          <dgm:bulletEnabled val="1"/>
        </dgm:presLayoutVars>
      </dgm:prSet>
      <dgm:spPr/>
    </dgm:pt>
    <dgm:pt modelId="{F6C3394B-25F7-4D74-8490-B87FEB69C2ED}" type="pres">
      <dgm:prSet presAssocID="{6102E1AE-4344-4509-8E12-A286725C60BE}" presName="downArrow" presStyleLbl="node1" presStyleIdx="1" presStyleCnt="2" custLinFactNeighborX="46462" custLinFactNeighborY="35"/>
      <dgm:spPr>
        <a:solidFill>
          <a:schemeClr val="tx1"/>
        </a:solidFill>
      </dgm:spPr>
    </dgm:pt>
    <dgm:pt modelId="{E4055179-66FD-49AD-8B49-B85751ACCCBE}" type="pres">
      <dgm:prSet presAssocID="{6102E1AE-4344-4509-8E12-A286725C60BE}" presName="downArrowText" presStyleLbl="revTx" presStyleIdx="1" presStyleCnt="2" custScaleX="64048" custLinFactX="-1908" custLinFactNeighborX="-100000" custLinFactNeighborY="35">
        <dgm:presLayoutVars>
          <dgm:chMax val="0"/>
          <dgm:bulletEnabled val="1"/>
        </dgm:presLayoutVars>
      </dgm:prSet>
      <dgm:spPr/>
    </dgm:pt>
  </dgm:ptLst>
  <dgm:cxnLst>
    <dgm:cxn modelId="{4E14C700-779D-47B4-87BE-55218E30C3A5}" type="presOf" srcId="{E8D33E4A-C895-42B9-B305-CAE6A77FBA72}" destId="{4AE07594-3CE6-4FF0-8877-DD15D11C017A}" srcOrd="0" destOrd="0" presId="urn:microsoft.com/office/officeart/2005/8/layout/arrow4"/>
    <dgm:cxn modelId="{5B330933-0EE0-4948-8A16-7B6454E24207}" type="presOf" srcId="{6102E1AE-4344-4509-8E12-A286725C60BE}" destId="{E4055179-66FD-49AD-8B49-B85751ACCCBE}" srcOrd="0" destOrd="0" presId="urn:microsoft.com/office/officeart/2005/8/layout/arrow4"/>
    <dgm:cxn modelId="{87AEF8B7-C2A4-42CD-8556-27B65C9D963D}" type="presOf" srcId="{AF4D8DE6-BBF4-45C4-8DDD-4AA932A17C07}" destId="{DC262061-CDDB-473C-A3DD-8D87B9568D57}" srcOrd="0" destOrd="0" presId="urn:microsoft.com/office/officeart/2005/8/layout/arrow4"/>
    <dgm:cxn modelId="{C1365CD4-0B23-4997-80BE-F506D8F92999}" srcId="{E8D33E4A-C895-42B9-B305-CAE6A77FBA72}" destId="{AF4D8DE6-BBF4-45C4-8DDD-4AA932A17C07}" srcOrd="0" destOrd="0" parTransId="{18763A05-F238-4722-AD08-8478DEE6AF80}" sibTransId="{F1E8A562-F627-4F04-B5D7-FF12ED8D2E78}"/>
    <dgm:cxn modelId="{6A8404F2-973E-4A2E-B80A-AD0170C9DE03}" srcId="{E8D33E4A-C895-42B9-B305-CAE6A77FBA72}" destId="{6102E1AE-4344-4509-8E12-A286725C60BE}" srcOrd="1" destOrd="0" parTransId="{3445AA48-C642-4BCC-9C12-C07FDEFC00C0}" sibTransId="{D2087795-58A9-4DAC-AB8C-F457886EB62D}"/>
    <dgm:cxn modelId="{653A0D24-24E3-4F02-BB27-D62042E36C9C}" type="presParOf" srcId="{4AE07594-3CE6-4FF0-8877-DD15D11C017A}" destId="{83A4E347-7E75-428E-8335-3FCDE6BC81A8}" srcOrd="0" destOrd="0" presId="urn:microsoft.com/office/officeart/2005/8/layout/arrow4"/>
    <dgm:cxn modelId="{9639319D-8037-4594-8208-D39AFE840DC0}" type="presParOf" srcId="{4AE07594-3CE6-4FF0-8877-DD15D11C017A}" destId="{DC262061-CDDB-473C-A3DD-8D87B9568D57}" srcOrd="1" destOrd="0" presId="urn:microsoft.com/office/officeart/2005/8/layout/arrow4"/>
    <dgm:cxn modelId="{B1C4B124-B378-4C5C-8311-532BAD88DD9D}" type="presParOf" srcId="{4AE07594-3CE6-4FF0-8877-DD15D11C017A}" destId="{F6C3394B-25F7-4D74-8490-B87FEB69C2ED}" srcOrd="2" destOrd="0" presId="urn:microsoft.com/office/officeart/2005/8/layout/arrow4"/>
    <dgm:cxn modelId="{6062EB90-3E5A-43E2-8FDE-CBC2C559F13C}" type="presParOf" srcId="{4AE07594-3CE6-4FF0-8877-DD15D11C017A}" destId="{E4055179-66FD-49AD-8B49-B85751ACCCBE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4E347-7E75-428E-8335-3FCDE6BC81A8}">
      <dsp:nvSpPr>
        <dsp:cNvPr id="0" name=""/>
        <dsp:cNvSpPr/>
      </dsp:nvSpPr>
      <dsp:spPr>
        <a:xfrm flipH="1">
          <a:off x="1611303" y="0"/>
          <a:ext cx="1768078" cy="2242566"/>
        </a:xfrm>
        <a:prstGeom prst="upArrow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62061-CDDB-473C-A3DD-8D87B9568D57}">
      <dsp:nvSpPr>
        <dsp:cNvPr id="0" name=""/>
        <dsp:cNvSpPr/>
      </dsp:nvSpPr>
      <dsp:spPr>
        <a:xfrm flipH="1">
          <a:off x="116103" y="93828"/>
          <a:ext cx="1833529" cy="2242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Easier to read</a:t>
          </a:r>
        </a:p>
      </dsp:txBody>
      <dsp:txXfrm>
        <a:off x="116103" y="93828"/>
        <a:ext cx="1833529" cy="2242566"/>
      </dsp:txXfrm>
    </dsp:sp>
    <dsp:sp modelId="{F6C3394B-25F7-4D74-8490-B87FEB69C2ED}">
      <dsp:nvSpPr>
        <dsp:cNvPr id="0" name=""/>
        <dsp:cNvSpPr/>
      </dsp:nvSpPr>
      <dsp:spPr>
        <a:xfrm>
          <a:off x="1624528" y="2429446"/>
          <a:ext cx="1768078" cy="2242566"/>
        </a:xfrm>
        <a:prstGeom prst="downArrow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55179-66FD-49AD-8B49-B85751ACCCBE}">
      <dsp:nvSpPr>
        <dsp:cNvPr id="0" name=""/>
        <dsp:cNvSpPr/>
      </dsp:nvSpPr>
      <dsp:spPr>
        <a:xfrm>
          <a:off x="105889" y="2429446"/>
          <a:ext cx="1921680" cy="2242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Harder to read</a:t>
          </a:r>
        </a:p>
      </dsp:txBody>
      <dsp:txXfrm>
        <a:off x="105889" y="2429446"/>
        <a:ext cx="1921680" cy="2242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44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3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84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88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39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54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98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67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62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73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27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826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287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57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23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90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332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357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01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510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652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78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48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4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5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0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Sept 2023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doi.org/10.1186/1479-5876-11-21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hyperlink" Target="https://github.com/mwaskom/seaborn-data/tree/mas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hyperlink" Target="https://github.com/mwaskom/seaborn-data/tree/mast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hyperlink" Target="https://github.com/mwaskom/seaborn-data/tree/mas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c.europa.eu/eurostat/databrowser/view/TPS00205/default/table?lang=en" TargetMode="Externa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/pi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data-to-viz.com/caveat/pie.html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www.cookbook-r.com/Graphs/Colors_(ggplot2)/#a-colorblind-friendly-palette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hyperlink" Target="https://www.nei.nih.gov/learn-about-eye-health/eye-conditions-and-diseases/color-blindness" TargetMode="External"/><Relationship Id="rId4" Type="http://schemas.openxmlformats.org/officeDocument/2006/relationships/hyperlink" Target="https://seaborn.pydata.org/tutorial/color_palette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limatereanalyzer.org/clim/noaa-us-monthly/" TargetMode="External"/><Relationship Id="rId5" Type="http://schemas.openxmlformats.org/officeDocument/2006/relationships/hyperlink" Target="https://www.ncdc.noaa.gov/cag/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iz.wtf/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twitter.com/IvanDuque/status/129715186229519974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eUfSrg84AWwnyl8sn3yMHKcGEm7JRc8-SCnhu9WImo/ed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markusp/teaching/guides/guide-table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1.2: Principles &amp; guidelines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09.2023</a:t>
            </a:r>
            <a:endParaRPr lang="en-GB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Sept 2023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University of Copenhagen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430-0CA8-76F4-C4B2-22B2F9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Avoid </a:t>
            </a:r>
            <a:r>
              <a:rPr lang="en-GB" dirty="0" err="1"/>
              <a:t>chartjunk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CF066-7C3A-E55B-5D94-3335EFE4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64475-64DF-E450-888C-DBDDC9EF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C79A-44FE-205B-81B4-9B485D72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0" name="Picture 2" descr="figure 1">
            <a:extLst>
              <a:ext uri="{FF2B5EF4-FFF2-40B4-BE49-F238E27FC236}">
                <a16:creationId xmlns:a16="http://schemas.microsoft.com/office/drawing/2014/main" id="{CC6CE11C-C8C5-D342-07BF-D81F77B4AF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1"/>
          <a:stretch/>
        </p:blipFill>
        <p:spPr bwMode="auto">
          <a:xfrm>
            <a:off x="1183369" y="2305626"/>
            <a:ext cx="5357813" cy="26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20E95-8821-CC92-F9C8-2DFA0799CCB8}"/>
              </a:ext>
            </a:extLst>
          </p:cNvPr>
          <p:cNvSpPr txBox="1"/>
          <p:nvPr/>
        </p:nvSpPr>
        <p:spPr>
          <a:xfrm>
            <a:off x="1183369" y="4976978"/>
            <a:ext cx="5356225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https://doi.org/10.1186/1479-5876-11-215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F0745DD-594B-3233-42B9-15A24AEAD2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/>
          <a:stretch/>
        </p:blipFill>
        <p:spPr>
          <a:xfrm>
            <a:off x="7350242" y="671166"/>
            <a:ext cx="3869449" cy="28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F4ED6-5BFA-0A48-5E00-1A922C184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243" y="3609534"/>
            <a:ext cx="38694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3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Maximise data density = number of entries in a plot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A9EC-4F20-192B-9CCA-1098FA7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D199E-F792-CF37-FB64-81D3DD4F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AC84-9F92-7464-F761-ECF75D5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05285" y="2054592"/>
            <a:ext cx="5262419" cy="4046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1227909" y="1690183"/>
            <a:ext cx="46397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?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0" y="6642556"/>
            <a:ext cx="5356225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https://github.com/mwaskom/seaborn-data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6961655" y="1690183"/>
            <a:ext cx="46397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?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Content Placeholder 17">
            <a:extLst>
              <a:ext uri="{FF2B5EF4-FFF2-40B4-BE49-F238E27FC236}">
                <a16:creationId xmlns:a16="http://schemas.microsoft.com/office/drawing/2014/main" id="{E124B2C2-505A-6FFE-2AB0-92BA56B06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97639" y="1997960"/>
            <a:ext cx="4246448" cy="4276301"/>
          </a:xfrm>
        </p:spPr>
      </p:pic>
    </p:spTree>
    <p:extLst>
      <p:ext uri="{BB962C8B-B14F-4D97-AF65-F5344CB8AC3E}">
        <p14:creationId xmlns:p14="http://schemas.microsoft.com/office/powerpoint/2010/main" val="151497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Maximise data density = number of entries in a plot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A9EC-4F20-192B-9CCA-1098FA7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D199E-F792-CF37-FB64-81D3DD4F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AC84-9F92-7464-F761-ECF75D5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05285" y="2054592"/>
            <a:ext cx="5262419" cy="4046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1249826" y="1632053"/>
            <a:ext cx="46397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2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0" y="6642556"/>
            <a:ext cx="5356225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https://github.com/mwaskom/seaborn-data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6961655" y="1532992"/>
            <a:ext cx="4639795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5 + distribution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6FD45F8-D083-157C-9B5A-76983597F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61655" y="2148545"/>
            <a:ext cx="4337742" cy="4368236"/>
          </a:xfrm>
        </p:spPr>
      </p:pic>
    </p:spTree>
    <p:extLst>
      <p:ext uri="{BB962C8B-B14F-4D97-AF65-F5344CB8AC3E}">
        <p14:creationId xmlns:p14="http://schemas.microsoft.com/office/powerpoint/2010/main" val="218236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9C8-9C8D-06A1-48E7-D25FF6AF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Maximise data density = number of entries in a plot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A9EC-4F20-192B-9CCA-1098FA7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D199E-F792-CF37-FB64-81D3DD4F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AC84-9F92-7464-F761-ECF75D5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AD2B1-0FDD-AE89-AD7C-DB073D9C6B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05285" y="2054592"/>
            <a:ext cx="5262419" cy="4046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E41A8-2656-DFEC-579A-9FC76BCD3EBE}"/>
              </a:ext>
            </a:extLst>
          </p:cNvPr>
          <p:cNvSpPr txBox="1"/>
          <p:nvPr/>
        </p:nvSpPr>
        <p:spPr>
          <a:xfrm>
            <a:off x="1249826" y="1632053"/>
            <a:ext cx="46397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2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D7011-6E32-E5AB-6232-BF14EE1FFC47}"/>
              </a:ext>
            </a:extLst>
          </p:cNvPr>
          <p:cNvSpPr txBox="1"/>
          <p:nvPr/>
        </p:nvSpPr>
        <p:spPr>
          <a:xfrm>
            <a:off x="0" y="6642556"/>
            <a:ext cx="5356225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4"/>
              </a:rPr>
              <a:t>https://github.com/mwaskom/seaborn-data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359F9-4FF0-1A11-0301-54AE89D89AA2}"/>
              </a:ext>
            </a:extLst>
          </p:cNvPr>
          <p:cNvSpPr txBox="1"/>
          <p:nvPr/>
        </p:nvSpPr>
        <p:spPr>
          <a:xfrm>
            <a:off x="6961655" y="1632053"/>
            <a:ext cx="463979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Number of points plotted = 40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84A74F-B30F-8104-0865-DB5BECA69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13015" y="2093719"/>
            <a:ext cx="4177700" cy="4207069"/>
          </a:xfrm>
        </p:spPr>
      </p:pic>
    </p:spTree>
    <p:extLst>
      <p:ext uri="{BB962C8B-B14F-4D97-AF65-F5344CB8AC3E}">
        <p14:creationId xmlns:p14="http://schemas.microsoft.com/office/powerpoint/2010/main" val="125319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C859-7476-A9A9-3D72-9A5F425F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Shrink graphics whenever possible: small multiples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17516-0B17-1B9E-F33B-DF07566B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8DBE3-4F8A-AD67-3E52-37C83305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4A4A-43AA-FAA4-63F9-036F812B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3BBD42-B6AF-9BE4-392D-B2A339B80B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804521" y="1628775"/>
            <a:ext cx="4925108" cy="4672013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3E47F3C-ABFE-7436-655A-4EE1FFB9C7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517584" y="1628775"/>
            <a:ext cx="4813095" cy="46720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AFE05-E816-285F-45A6-37716B79281C}"/>
              </a:ext>
            </a:extLst>
          </p:cNvPr>
          <p:cNvSpPr txBox="1"/>
          <p:nvPr/>
        </p:nvSpPr>
        <p:spPr>
          <a:xfrm>
            <a:off x="0" y="6642556"/>
            <a:ext cx="7329714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5"/>
              </a:rPr>
              <a:t>https://ec.europa.eu/eurostat/databrowser/view/TPS00205/default/table?lang=en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515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Axes: label them consistently, choose them wisely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96B6-63FB-C904-25FB-560C17E8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CEA09-2A8A-EE2B-C48F-ABCDBF0C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5AA8-DBA6-3D21-709A-CAC2DD24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CECB84-4A56-858C-B3E2-DB95C9385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327002" y="1628775"/>
            <a:ext cx="3880146" cy="46720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8C6A0A-BC15-0F61-4519-82C708319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238" y="1628775"/>
            <a:ext cx="5356800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1 minute: which country has the highest number of COVID cases?</a:t>
            </a:r>
          </a:p>
        </p:txBody>
      </p:sp>
    </p:spTree>
    <p:extLst>
      <p:ext uri="{BB962C8B-B14F-4D97-AF65-F5344CB8AC3E}">
        <p14:creationId xmlns:p14="http://schemas.microsoft.com/office/powerpoint/2010/main" val="18791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Axes: label them consistently, choose them wisely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96B6-63FB-C904-25FB-560C17E8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CEA09-2A8A-EE2B-C48F-ABCDBF0C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5AA8-DBA6-3D21-709A-CAC2DD24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CECB84-4A56-858C-B3E2-DB95C9385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327002" y="1628775"/>
            <a:ext cx="3880146" cy="46720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8C6A0A-BC15-0F61-4519-82C708319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238" y="1628775"/>
            <a:ext cx="5356800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Use the same scale when comparing subplots = easier comparison</a:t>
            </a:r>
          </a:p>
        </p:txBody>
      </p:sp>
    </p:spTree>
    <p:extLst>
      <p:ext uri="{BB962C8B-B14F-4D97-AF65-F5344CB8AC3E}">
        <p14:creationId xmlns:p14="http://schemas.microsoft.com/office/powerpoint/2010/main" val="338100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4CC-7A2B-5C06-B473-7F7038E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Axes: label them consistently, choose them wisely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F7487-8873-36A6-40F4-F3ECBEA64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52651"/>
            <a:ext cx="5953648" cy="27538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96B6-63FB-C904-25FB-560C17E8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CEA09-2A8A-EE2B-C48F-ABCDBF0C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5AA8-DBA6-3D21-709A-CAC2DD24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11" name="Content Placeholder 27">
            <a:extLst>
              <a:ext uri="{FF2B5EF4-FFF2-40B4-BE49-F238E27FC236}">
                <a16:creationId xmlns:a16="http://schemas.microsoft.com/office/drawing/2014/main" id="{9E7C5AA5-8AD5-E0F6-3273-9066B70F8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961024" y="2716690"/>
            <a:ext cx="5059570" cy="2708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D9D006-50B4-FA1F-9F57-66F38ED894AF}"/>
              </a:ext>
            </a:extLst>
          </p:cNvPr>
          <p:cNvSpPr txBox="1"/>
          <p:nvPr/>
        </p:nvSpPr>
        <p:spPr>
          <a:xfrm>
            <a:off x="6793832" y="1612232"/>
            <a:ext cx="496503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0070C0"/>
                </a:solidFill>
                <a:latin typeface="+mn-lt"/>
              </a:rPr>
              <a:t>Use log scales when variation is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9E6A3-9B05-8A7C-C03C-54EC1FFEC563}"/>
              </a:ext>
            </a:extLst>
          </p:cNvPr>
          <p:cNvSpPr txBox="1"/>
          <p:nvPr/>
        </p:nvSpPr>
        <p:spPr>
          <a:xfrm>
            <a:off x="1130176" y="1612232"/>
            <a:ext cx="496503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0070C0"/>
                </a:solidFill>
                <a:latin typeface="+mn-lt"/>
              </a:rPr>
              <a:t>Inappropriate scaling can hide variations</a:t>
            </a:r>
          </a:p>
        </p:txBody>
      </p:sp>
    </p:spTree>
    <p:extLst>
      <p:ext uri="{BB962C8B-B14F-4D97-AF65-F5344CB8AC3E}">
        <p14:creationId xmlns:p14="http://schemas.microsoft.com/office/powerpoint/2010/main" val="191579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674-E5A9-3311-B58E-82BC58F0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Patterns: some are more difficult to compare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4C4D8-6AD4-48B8-7EF8-EF04E41AF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Which groups (a, b, c, d, e) increased or decreased from time 1 to 4?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AB8C7-6A29-4A63-5AE8-466F4A15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96ABC-2C4C-A741-5160-69263DA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2A36E-60A5-131F-5AB7-772F0D82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B1D37-DC31-220D-40D9-5A6C564BDDA6}"/>
              </a:ext>
            </a:extLst>
          </p:cNvPr>
          <p:cNvSpPr txBox="1"/>
          <p:nvPr/>
        </p:nvSpPr>
        <p:spPr>
          <a:xfrm>
            <a:off x="734328" y="6301576"/>
            <a:ext cx="5129664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Inspired from: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3"/>
              </a:rPr>
              <a:t>https://www.data-to-viz.com/caveat/pie.html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8" name="Content Placeholder 24">
            <a:extLst>
              <a:ext uri="{FF2B5EF4-FFF2-40B4-BE49-F238E27FC236}">
                <a16:creationId xmlns:a16="http://schemas.microsoft.com/office/drawing/2014/main" id="{0EA758AB-6AD7-BFA2-4C69-38CBC98C48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655163" y="1628775"/>
            <a:ext cx="5223825" cy="4672013"/>
          </a:xfrm>
        </p:spPr>
      </p:pic>
    </p:spTree>
    <p:extLst>
      <p:ext uri="{BB962C8B-B14F-4D97-AF65-F5344CB8AC3E}">
        <p14:creationId xmlns:p14="http://schemas.microsoft.com/office/powerpoint/2010/main" val="36142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674-E5A9-3311-B58E-82BC58F0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Patterns: some are more difficult to compare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AB8C7-6A29-4A63-5AE8-466F4A15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96ABC-2C4C-A741-5160-69263DA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2A36E-60A5-131F-5AB7-772F0D82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B1D37-DC31-220D-40D9-5A6C564BDDA6}"/>
              </a:ext>
            </a:extLst>
          </p:cNvPr>
          <p:cNvSpPr txBox="1"/>
          <p:nvPr/>
        </p:nvSpPr>
        <p:spPr>
          <a:xfrm>
            <a:off x="734328" y="6301576"/>
            <a:ext cx="5129664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</a:rPr>
              <a:t>Inspired from: </a:t>
            </a:r>
            <a:r>
              <a:rPr lang="en-GB" sz="1400" b="0" dirty="0">
                <a:solidFill>
                  <a:schemeClr val="tx1"/>
                </a:solidFill>
                <a:latin typeface="+mn-lt"/>
                <a:hlinkClick r:id="rId3"/>
              </a:rPr>
              <a:t>https://www.data-to-viz.com/caveat/pie.html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8877EC07-41A2-45FA-F35D-A82326B405C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8412034"/>
              </p:ext>
            </p:extLst>
          </p:nvPr>
        </p:nvGraphicFramePr>
        <p:xfrm>
          <a:off x="4877431" y="1629563"/>
          <a:ext cx="5357813" cy="4672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5A8E5D-4F8A-B5EE-95AD-67627E1AB650}"/>
              </a:ext>
            </a:extLst>
          </p:cNvPr>
          <p:cNvSpPr txBox="1"/>
          <p:nvPr/>
        </p:nvSpPr>
        <p:spPr>
          <a:xfrm>
            <a:off x="8257062" y="1832924"/>
            <a:ext cx="2646561" cy="45550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Position</a:t>
            </a:r>
            <a:endParaRPr lang="en-GB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Length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Direction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lang="en-GB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Angle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lang="en-GB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Area</a:t>
            </a:r>
            <a:endParaRPr lang="en-GB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Volume</a:t>
            </a:r>
            <a:endParaRPr lang="en-GB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Colour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91BB5E-B764-4CD0-A251-F1410C1023CE}"/>
              </a:ext>
            </a:extLst>
          </p:cNvPr>
          <p:cNvCxnSpPr/>
          <p:nvPr/>
        </p:nvCxnSpPr>
        <p:spPr>
          <a:xfrm flipH="1">
            <a:off x="9728327" y="2911482"/>
            <a:ext cx="337351" cy="31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3B4DB0-ACDC-F328-B59D-0F62F00A3EE6}"/>
              </a:ext>
            </a:extLst>
          </p:cNvPr>
          <p:cNvCxnSpPr>
            <a:cxnSpLocks/>
          </p:cNvCxnSpPr>
          <p:nvPr/>
        </p:nvCxnSpPr>
        <p:spPr>
          <a:xfrm>
            <a:off x="10207277" y="2947155"/>
            <a:ext cx="288006" cy="31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F2EA68F-AB1D-B934-175C-6D3F37743588}"/>
              </a:ext>
            </a:extLst>
          </p:cNvPr>
          <p:cNvSpPr/>
          <p:nvPr/>
        </p:nvSpPr>
        <p:spPr>
          <a:xfrm>
            <a:off x="9897002" y="1911977"/>
            <a:ext cx="168676" cy="18088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5D1AD3-9A20-7FFE-BB3F-0431527402BB}"/>
              </a:ext>
            </a:extLst>
          </p:cNvPr>
          <p:cNvSpPr/>
          <p:nvPr/>
        </p:nvSpPr>
        <p:spPr>
          <a:xfrm>
            <a:off x="10178717" y="1735069"/>
            <a:ext cx="168676" cy="18088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27C25D-477B-265E-61CE-9B429068F95D}"/>
              </a:ext>
            </a:extLst>
          </p:cNvPr>
          <p:cNvSpPr/>
          <p:nvPr/>
        </p:nvSpPr>
        <p:spPr>
          <a:xfrm>
            <a:off x="10158140" y="2009832"/>
            <a:ext cx="168676" cy="180883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895BC2-93E4-56B5-2596-E15B306A3E94}"/>
              </a:ext>
            </a:extLst>
          </p:cNvPr>
          <p:cNvCxnSpPr/>
          <p:nvPr/>
        </p:nvCxnSpPr>
        <p:spPr>
          <a:xfrm>
            <a:off x="9352713" y="3683958"/>
            <a:ext cx="150921" cy="48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D298C8-1220-CFBB-37CC-9CF9470DE54A}"/>
              </a:ext>
            </a:extLst>
          </p:cNvPr>
          <p:cNvCxnSpPr>
            <a:cxnSpLocks/>
          </p:cNvCxnSpPr>
          <p:nvPr/>
        </p:nvCxnSpPr>
        <p:spPr>
          <a:xfrm flipH="1">
            <a:off x="9503634" y="3891850"/>
            <a:ext cx="617993" cy="280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36539-9E65-3DA0-3701-91FA7D7AE9C8}"/>
              </a:ext>
            </a:extLst>
          </p:cNvPr>
          <p:cNvCxnSpPr>
            <a:cxnSpLocks/>
          </p:cNvCxnSpPr>
          <p:nvPr/>
        </p:nvCxnSpPr>
        <p:spPr>
          <a:xfrm>
            <a:off x="10195988" y="3831123"/>
            <a:ext cx="150921" cy="48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4822E5-57C9-B74F-224B-1F8B01CE16B0}"/>
              </a:ext>
            </a:extLst>
          </p:cNvPr>
          <p:cNvCxnSpPr>
            <a:cxnSpLocks/>
          </p:cNvCxnSpPr>
          <p:nvPr/>
        </p:nvCxnSpPr>
        <p:spPr>
          <a:xfrm flipH="1">
            <a:off x="10346909" y="4277716"/>
            <a:ext cx="679459" cy="4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52869C9-67FA-4348-B3E7-F805C8FEA98D}"/>
              </a:ext>
            </a:extLst>
          </p:cNvPr>
          <p:cNvSpPr/>
          <p:nvPr/>
        </p:nvSpPr>
        <p:spPr>
          <a:xfrm>
            <a:off x="9488683" y="4337828"/>
            <a:ext cx="1080000" cy="108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0D981-2B29-E436-B9D7-780CEAD19D21}"/>
              </a:ext>
            </a:extLst>
          </p:cNvPr>
          <p:cNvSpPr/>
          <p:nvPr/>
        </p:nvSpPr>
        <p:spPr>
          <a:xfrm>
            <a:off x="10728333" y="4762095"/>
            <a:ext cx="432000" cy="432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1CFCD98-B227-AA66-0FCA-1C8414D6A645}"/>
              </a:ext>
            </a:extLst>
          </p:cNvPr>
          <p:cNvSpPr/>
          <p:nvPr/>
        </p:nvSpPr>
        <p:spPr>
          <a:xfrm>
            <a:off x="9784325" y="5481188"/>
            <a:ext cx="360000" cy="360000"/>
          </a:xfrm>
          <a:prstGeom prst="cub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0B8B13E-6169-86DE-4762-C217006683D3}"/>
              </a:ext>
            </a:extLst>
          </p:cNvPr>
          <p:cNvSpPr/>
          <p:nvPr/>
        </p:nvSpPr>
        <p:spPr>
          <a:xfrm>
            <a:off x="11139983" y="5195034"/>
            <a:ext cx="720000" cy="720000"/>
          </a:xfrm>
          <a:prstGeom prst="cub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721389-BD17-407B-A1A9-97F4478FDD45}"/>
              </a:ext>
            </a:extLst>
          </p:cNvPr>
          <p:cNvSpPr/>
          <p:nvPr/>
        </p:nvSpPr>
        <p:spPr>
          <a:xfrm>
            <a:off x="9782862" y="6052364"/>
            <a:ext cx="1080000" cy="288210"/>
          </a:xfrm>
          <a:prstGeom prst="rect">
            <a:avLst/>
          </a:prstGeom>
          <a:solidFill>
            <a:srgbClr val="6E0000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E2B0A5-3738-0331-4369-B6EF95A1811D}"/>
              </a:ext>
            </a:extLst>
          </p:cNvPr>
          <p:cNvSpPr/>
          <p:nvPr/>
        </p:nvSpPr>
        <p:spPr>
          <a:xfrm>
            <a:off x="10942012" y="6052364"/>
            <a:ext cx="993314" cy="288210"/>
          </a:xfrm>
          <a:prstGeom prst="rect">
            <a:avLst/>
          </a:prstGeom>
          <a:solidFill>
            <a:srgbClr val="640000"/>
          </a:solidFill>
          <a:ln w="6350">
            <a:solidFill>
              <a:srgbClr val="64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38AB1E-0AE6-6DB3-1CD0-F00F6CFC211C}"/>
              </a:ext>
            </a:extLst>
          </p:cNvPr>
          <p:cNvSpPr/>
          <p:nvPr/>
        </p:nvSpPr>
        <p:spPr>
          <a:xfrm>
            <a:off x="9841941" y="2317103"/>
            <a:ext cx="540000" cy="20091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846D60-789D-D592-8F05-C89BACFFF523}"/>
              </a:ext>
            </a:extLst>
          </p:cNvPr>
          <p:cNvSpPr/>
          <p:nvPr/>
        </p:nvSpPr>
        <p:spPr>
          <a:xfrm>
            <a:off x="9841941" y="2602505"/>
            <a:ext cx="1620000" cy="20091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pic>
        <p:nvPicPr>
          <p:cNvPr id="33" name="Content Placeholder 24">
            <a:extLst>
              <a:ext uri="{FF2B5EF4-FFF2-40B4-BE49-F238E27FC236}">
                <a16:creationId xmlns:a16="http://schemas.microsoft.com/office/drawing/2014/main" id="{61074F7E-2942-1FA2-2E17-C90C605768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9"/>
          <a:srcRect/>
          <a:stretch/>
        </p:blipFill>
        <p:spPr>
          <a:xfrm>
            <a:off x="467805" y="1742094"/>
            <a:ext cx="4687953" cy="4172939"/>
          </a:xfrm>
        </p:spPr>
      </p:pic>
    </p:spTree>
    <p:extLst>
      <p:ext uri="{BB962C8B-B14F-4D97-AF65-F5344CB8AC3E}">
        <p14:creationId xmlns:p14="http://schemas.microsoft.com/office/powerpoint/2010/main" val="88209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2CD6E-6EE9-8CFB-E912-FFAB354B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8688E-837D-00DA-27CB-6224023F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55687-2981-1E5D-CB5A-62375534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22C4F-AB60-1C0D-4CA1-D2917C3E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37"/>
            <a:ext cx="12192000" cy="5387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07C8FE-030C-8F80-8744-287635FA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499287"/>
            <a:ext cx="82962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0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1291-C4FC-54CC-AEA7-1EF78D38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Colours: there are palette-</a:t>
            </a:r>
            <a:r>
              <a:rPr lang="en-GB" dirty="0" err="1"/>
              <a:t>ble</a:t>
            </a:r>
            <a:r>
              <a:rPr lang="en-GB" dirty="0"/>
              <a:t> solutions for all eyes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9472A0-16FB-C23B-4EA9-CFA6384566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Colour blindness affects [1]:</a:t>
            </a:r>
          </a:p>
          <a:p>
            <a:pPr lvl="1"/>
            <a:r>
              <a:rPr lang="en-GB" dirty="0"/>
              <a:t>8% of males</a:t>
            </a:r>
          </a:p>
          <a:p>
            <a:pPr lvl="1"/>
            <a:r>
              <a:rPr lang="en-GB" dirty="0"/>
              <a:t>0.5% of females</a:t>
            </a:r>
          </a:p>
          <a:p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26292E-3E4A-504B-F0B1-FB142190E7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Alternatives</a:t>
            </a:r>
          </a:p>
          <a:p>
            <a:pPr lvl="1"/>
            <a:r>
              <a:rPr lang="en-GB" dirty="0"/>
              <a:t>Using a </a:t>
            </a:r>
            <a:r>
              <a:rPr lang="en-GB" dirty="0">
                <a:hlinkClick r:id="rId3"/>
              </a:rPr>
              <a:t>colourblind-friendly palette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Use </a:t>
            </a:r>
            <a:r>
              <a:rPr lang="en-GB" dirty="0">
                <a:hlinkClick r:id="rId4"/>
              </a:rPr>
              <a:t>high contrast designs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38740-AEC7-FC70-8246-60B542A3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0813-F9AB-F97D-0E36-9BE2FDB9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DA76-92DC-7BD8-EA75-4C4D2159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B15EB-0BEB-045B-FBF9-25BF750D8691}"/>
              </a:ext>
            </a:extLst>
          </p:cNvPr>
          <p:cNvSpPr txBox="1"/>
          <p:nvPr/>
        </p:nvSpPr>
        <p:spPr>
          <a:xfrm>
            <a:off x="566690" y="6047469"/>
            <a:ext cx="5401348" cy="6463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400" dirty="0">
                <a:latin typeface="+mj-lt"/>
              </a:rPr>
              <a:t> Source: </a:t>
            </a:r>
          </a:p>
          <a:p>
            <a:pPr algn="ctr">
              <a:spcBef>
                <a:spcPct val="0"/>
              </a:spcBef>
            </a:pPr>
            <a:r>
              <a:rPr lang="en-US" sz="1400" dirty="0">
                <a:latin typeface="+mj-lt"/>
                <a:hlinkClick r:id="rId5"/>
              </a:rPr>
              <a:t>https://www.nei.nih.gov/learn-about-eye-health/eye-conditions-and-diseases/color-blindness</a:t>
            </a:r>
            <a:endParaRPr lang="en-GB" sz="1400" dirty="0">
              <a:latin typeface="+mj-lt"/>
            </a:endParaRP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DCA34557-171B-50D4-AD08-9F6EF26C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0" y="2998248"/>
            <a:ext cx="3686128" cy="29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AD63F-2F12-A713-B11A-53B5511E9B27}"/>
              </a:ext>
            </a:extLst>
          </p:cNvPr>
          <p:cNvSpPr txBox="1"/>
          <p:nvPr/>
        </p:nvSpPr>
        <p:spPr>
          <a:xfrm>
            <a:off x="4389158" y="3107196"/>
            <a:ext cx="164705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100" b="0" dirty="0">
                <a:solidFill>
                  <a:schemeClr val="tx1"/>
                </a:solidFill>
                <a:latin typeface="+mn-lt"/>
              </a:rPr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E8120-C09E-78A2-22EF-B6DC724A8830}"/>
              </a:ext>
            </a:extLst>
          </p:cNvPr>
          <p:cNvSpPr txBox="1"/>
          <p:nvPr/>
        </p:nvSpPr>
        <p:spPr>
          <a:xfrm>
            <a:off x="4380905" y="3909841"/>
            <a:ext cx="164705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100" b="0" dirty="0">
                <a:solidFill>
                  <a:schemeClr val="tx1"/>
                </a:solidFill>
                <a:latin typeface="+mn-lt"/>
              </a:rPr>
              <a:t>Protanopia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504AD-BC1B-B18A-886B-DF81508A009C}"/>
              </a:ext>
            </a:extLst>
          </p:cNvPr>
          <p:cNvSpPr txBox="1"/>
          <p:nvPr/>
        </p:nvSpPr>
        <p:spPr>
          <a:xfrm>
            <a:off x="4380905" y="4649761"/>
            <a:ext cx="164705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100" b="0" dirty="0">
                <a:solidFill>
                  <a:schemeClr val="tx1"/>
                </a:solidFill>
                <a:latin typeface="+mn-lt"/>
              </a:rPr>
              <a:t>Deuteranopia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FA900-ED96-045A-2E75-0A0C2825DCD1}"/>
              </a:ext>
            </a:extLst>
          </p:cNvPr>
          <p:cNvSpPr txBox="1"/>
          <p:nvPr/>
        </p:nvSpPr>
        <p:spPr>
          <a:xfrm>
            <a:off x="4380905" y="5388262"/>
            <a:ext cx="1647050" cy="3231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100" b="0" dirty="0">
                <a:solidFill>
                  <a:schemeClr val="tx1"/>
                </a:solidFill>
                <a:latin typeface="+mn-lt"/>
              </a:rPr>
              <a:t>Tritanopia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832110-1A19-4006-5D34-65CD4295A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75" y="2615574"/>
            <a:ext cx="5276850" cy="542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DE8581-873B-1C87-6D6C-508BACAA0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8" r="66464"/>
          <a:stretch/>
        </p:blipFill>
        <p:spPr>
          <a:xfrm>
            <a:off x="7889966" y="3873834"/>
            <a:ext cx="513805" cy="542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7A5E53-6F54-25AB-C9C7-23AF7B3827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610" r="33968"/>
          <a:stretch/>
        </p:blipFill>
        <p:spPr>
          <a:xfrm>
            <a:off x="8403771" y="3873833"/>
            <a:ext cx="487681" cy="542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A18E77-0A0B-113C-DF74-12A9C7C3CB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06"/>
          <a:stretch/>
        </p:blipFill>
        <p:spPr>
          <a:xfrm>
            <a:off x="8891452" y="3873832"/>
            <a:ext cx="53423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Colours: vary HUE to represent categories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F80D5DC-87E2-EBB3-7947-840C042C0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1904665"/>
            <a:ext cx="5357813" cy="412023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755E-8B30-50C1-2CF6-1B7D75B0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1AE2-471E-71E2-2542-B96419F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79E2-A4E8-7D6E-6D9D-9AAECCE4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72D21A-510B-1F1B-29EC-4F7B640540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8963" y="1905275"/>
            <a:ext cx="5356225" cy="4119012"/>
          </a:xfrm>
        </p:spPr>
      </p:pic>
    </p:spTree>
    <p:extLst>
      <p:ext uri="{BB962C8B-B14F-4D97-AF65-F5344CB8AC3E}">
        <p14:creationId xmlns:p14="http://schemas.microsoft.com/office/powerpoint/2010/main" val="277043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Colours: vary LUMINANCE to represent numbers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755E-8B30-50C1-2CF6-1B7D75B0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1AE2-471E-71E2-2542-B96419F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79E2-A4E8-7D6E-6D9D-9AAECCE4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56ADE1-5C66-AA4C-9DB5-1F47BE9D7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8963" y="1788570"/>
            <a:ext cx="5356225" cy="4352422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A13445-9EFE-CF39-9680-5D7ACFEC4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245225" y="1736456"/>
            <a:ext cx="5357813" cy="4456651"/>
          </a:xfrm>
        </p:spPr>
      </p:pic>
    </p:spTree>
    <p:extLst>
      <p:ext uri="{BB962C8B-B14F-4D97-AF65-F5344CB8AC3E}">
        <p14:creationId xmlns:p14="http://schemas.microsoft.com/office/powerpoint/2010/main" val="224146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Colours: choose diverging palettes to emphasize low and high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755E-8B30-50C1-2CF6-1B7D75B0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1AE2-471E-71E2-2542-B96419F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79E2-A4E8-7D6E-6D9D-9AAECCE4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43" name="Content Placeholder 39">
            <a:extLst>
              <a:ext uri="{FF2B5EF4-FFF2-40B4-BE49-F238E27FC236}">
                <a16:creationId xmlns:a16="http://schemas.microsoft.com/office/drawing/2014/main" id="{4AAD6F97-C478-D652-DEC6-BEA20FAFDC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604"/>
          <a:stretch/>
        </p:blipFill>
        <p:spPr>
          <a:xfrm>
            <a:off x="6415638" y="1628775"/>
            <a:ext cx="5016987" cy="4672013"/>
          </a:xfrm>
        </p:spPr>
      </p:pic>
      <p:pic>
        <p:nvPicPr>
          <p:cNvPr id="50" name="Content Placeholder 46">
            <a:extLst>
              <a:ext uri="{FF2B5EF4-FFF2-40B4-BE49-F238E27FC236}">
                <a16:creationId xmlns:a16="http://schemas.microsoft.com/office/drawing/2014/main" id="{B3DF9458-30C4-4B1F-2E01-D91B5C05C4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8917"/>
          <a:stretch/>
        </p:blipFill>
        <p:spPr>
          <a:xfrm>
            <a:off x="777502" y="1628775"/>
            <a:ext cx="4979146" cy="4672013"/>
          </a:xfrm>
        </p:spPr>
      </p:pic>
    </p:spTree>
    <p:extLst>
      <p:ext uri="{BB962C8B-B14F-4D97-AF65-F5344CB8AC3E}">
        <p14:creationId xmlns:p14="http://schemas.microsoft.com/office/powerpoint/2010/main" val="386600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B360-3657-53F8-C6A2-D9FD7AF6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Colours: there are palette-</a:t>
            </a:r>
            <a:r>
              <a:rPr lang="en-GB" dirty="0" err="1"/>
              <a:t>ble</a:t>
            </a:r>
            <a:r>
              <a:rPr lang="en-GB" dirty="0"/>
              <a:t> solutions for all eyes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A3B404-BC1E-AA17-05D6-2F9AA6FA7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755E-8B30-50C1-2CF6-1B7D75B0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1AE2-471E-71E2-2542-B96419F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C79E2-A4E8-7D6E-6D9D-9AAECCE4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014E5-D8B4-2CD2-44E2-D37AF6E5354D}"/>
              </a:ext>
            </a:extLst>
          </p:cNvPr>
          <p:cNvSpPr txBox="1"/>
          <p:nvPr/>
        </p:nvSpPr>
        <p:spPr>
          <a:xfrm>
            <a:off x="2399215" y="2199520"/>
            <a:ext cx="7391984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5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Good colour maps </a:t>
            </a:r>
            <a:r>
              <a:rPr lang="en-GB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RColorBrewer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5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Good to design colour schemes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sz="1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RColorBrewer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##### Let’s create a new palette! #####</a:t>
            </a:r>
          </a:p>
          <a:p>
            <a:r>
              <a:rPr lang="en-GB" sz="15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GB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Colorblind</a:t>
            </a: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hex codes from Seaborn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"#0173b2"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"#de8f05"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"#029e73"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"#d55e00"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"#cc78bc"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GB" sz="1500" dirty="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"#ca9161"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"#fbafe4"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"#949494"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"#ece133"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"#56b4e9"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custom palette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my_palette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brewer.pal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GB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colorblind</a:t>
            </a:r>
            <a:r>
              <a:rPr lang="en-GB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Replace the default </a:t>
            </a:r>
            <a:r>
              <a:rPr lang="en-GB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with your specified </a:t>
            </a:r>
            <a:r>
              <a:rPr lang="en-GB" sz="15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my_palette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palette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500" dirty="0">
                <a:solidFill>
                  <a:srgbClr val="DCDCAA"/>
                </a:solidFill>
                <a:latin typeface="Consolas" panose="020B0609020204030204" pitchFamily="49" charset="0"/>
              </a:rPr>
              <a:t>s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cales::</a:t>
            </a:r>
            <a:r>
              <a:rPr lang="en-GB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show_col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my_palette</a:t>
            </a:r>
            <a:r>
              <a:rPr lang="en-GB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9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7E52-AA11-D05A-2281-7CC24C77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Telling the truth is important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9899-1429-BFE4-B776-3710A8F4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5341-7EE5-CA9A-8775-A8ACBB11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8EF2-56E8-FFCA-4BC5-43857D7B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91EC4-0A8D-A55E-32B5-168DFD482E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758" y="1928300"/>
            <a:ext cx="3732666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E9699-A956-47F1-2FDA-599E67A48E1A}"/>
              </a:ext>
            </a:extLst>
          </p:cNvPr>
          <p:cNvSpPr txBox="1"/>
          <p:nvPr/>
        </p:nvSpPr>
        <p:spPr>
          <a:xfrm>
            <a:off x="7184571" y="758936"/>
            <a:ext cx="3483429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0070C0"/>
                </a:solidFill>
                <a:latin typeface="+mn-lt"/>
              </a:rPr>
              <a:t>“Stand Your Ground” reduced the number of deaths… or not??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3FE6FEF-467E-E11A-E02A-882D41276E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588964" y="2572000"/>
            <a:ext cx="5356225" cy="30294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B4CCE1-4A55-CEE3-EE32-53889F2B7FFE}"/>
              </a:ext>
            </a:extLst>
          </p:cNvPr>
          <p:cNvSpPr txBox="1"/>
          <p:nvPr/>
        </p:nvSpPr>
        <p:spPr>
          <a:xfrm>
            <a:off x="588964" y="1396828"/>
            <a:ext cx="5356225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0070C0"/>
                </a:solidFill>
                <a:latin typeface="+mn-lt"/>
              </a:rPr>
              <a:t>The average temperature is not increasing… or not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083A9-3BD8-8216-31CA-F474B3EE9A27}"/>
              </a:ext>
            </a:extLst>
          </p:cNvPr>
          <p:cNvSpPr txBox="1"/>
          <p:nvPr/>
        </p:nvSpPr>
        <p:spPr>
          <a:xfrm>
            <a:off x="588964" y="5695406"/>
            <a:ext cx="5356225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600" b="0" dirty="0">
                <a:solidFill>
                  <a:schemeClr val="tx1"/>
                </a:solidFill>
                <a:latin typeface="+mn-lt"/>
                <a:hlinkClick r:id="rId5"/>
              </a:rPr>
              <a:t>https://www.ncdc.noaa.gov/cag/</a:t>
            </a:r>
            <a:r>
              <a:rPr lang="en-GB" sz="1600" b="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>
                <a:solidFill>
                  <a:schemeClr val="tx1"/>
                </a:solidFill>
                <a:latin typeface="+mn-lt"/>
              </a:rPr>
              <a:t>via </a:t>
            </a:r>
            <a:r>
              <a:rPr lang="en-GB" sz="1600" b="0" dirty="0">
                <a:solidFill>
                  <a:schemeClr val="tx1"/>
                </a:solidFill>
                <a:latin typeface="+mn-lt"/>
                <a:hlinkClick r:id="rId6"/>
              </a:rPr>
              <a:t>https://climatereanalyzer.org/</a:t>
            </a:r>
            <a:endParaRPr lang="en-GB" sz="1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705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E07F079-AA55-C223-4381-129D5099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Telling the truth is important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819A7-74E3-4BCD-7A6B-2CDAA600E4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0691" y="1844072"/>
            <a:ext cx="6500942" cy="439321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B9D01-AAE7-79F2-E5E9-34975FB6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DC80B-0CBA-6425-A43A-4EE9136A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81822-4CD2-0CF8-6BEC-21841DB0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CFFD0-476C-E6D0-72DB-69B72D5547B8}"/>
              </a:ext>
            </a:extLst>
          </p:cNvPr>
          <p:cNvSpPr txBox="1"/>
          <p:nvPr/>
        </p:nvSpPr>
        <p:spPr>
          <a:xfrm>
            <a:off x="973459" y="6351330"/>
            <a:ext cx="4587232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GB" sz="1200" b="0" dirty="0">
                <a:solidFill>
                  <a:schemeClr val="tx1"/>
                </a:solidFill>
                <a:latin typeface="+mn-lt"/>
                <a:hlinkClick r:id="rId4"/>
              </a:rPr>
              <a:t>https://twitter.com/IvanDuque/status/1297151862295199745</a:t>
            </a:r>
            <a:endParaRPr lang="en-GB" sz="1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5" name="Content Placeholder 17">
            <a:extLst>
              <a:ext uri="{FF2B5EF4-FFF2-40B4-BE49-F238E27FC236}">
                <a16:creationId xmlns:a16="http://schemas.microsoft.com/office/drawing/2014/main" id="{D5BAB8F7-BCCC-D7BA-D75F-9C6200F9AD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343305" y="1628775"/>
            <a:ext cx="3847540" cy="4672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883EF-6F46-077C-E80E-C48C5AB57DDB}"/>
              </a:ext>
            </a:extLst>
          </p:cNvPr>
          <p:cNvSpPr txBox="1"/>
          <p:nvPr/>
        </p:nvSpPr>
        <p:spPr>
          <a:xfrm>
            <a:off x="9758117" y="6611779"/>
            <a:ext cx="2433883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dirty="0"/>
              <a:t>Credits to </a:t>
            </a:r>
            <a:r>
              <a:rPr lang="en-GB" sz="1600" dirty="0">
                <a:hlinkClick r:id="rId6"/>
              </a:rPr>
              <a:t>https://viz.wtf/</a:t>
            </a:r>
            <a:endParaRPr lang="en-GB" sz="1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29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43A-5397-9DDA-36F4-E5D5EFEC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10. Telling the truth is important (3)</a:t>
            </a:r>
            <a:br>
              <a:rPr lang="en-GB"/>
            </a:br>
            <a:r>
              <a:rPr lang="en-GB"/>
              <a:t>Is there is uncertainty, show it!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ACB1D3-9BCF-982C-0886-490A23D81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8963" y="1686500"/>
            <a:ext cx="5356225" cy="45565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A8945-FDE7-6B52-86FC-EBE10393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32B3D-CF86-AD83-0B22-45FF8B195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4972E-AD24-698B-AC27-81CDE58E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3C2EE21-2B16-6AE5-0D66-D4B523D412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 women tip more than men?</a:t>
            </a:r>
          </a:p>
          <a:p>
            <a:r>
              <a:rPr lang="en-GB" dirty="0"/>
              <a:t>Do smoker women tip more than non-smoker women?</a:t>
            </a:r>
          </a:p>
        </p:txBody>
      </p:sp>
    </p:spTree>
    <p:extLst>
      <p:ext uri="{BB962C8B-B14F-4D97-AF65-F5344CB8AC3E}">
        <p14:creationId xmlns:p14="http://schemas.microsoft.com/office/powerpoint/2010/main" val="4173610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43A-5397-9DDA-36F4-E5D5EFEC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10. Telling the truth is important (3)</a:t>
            </a:r>
            <a:br>
              <a:rPr lang="en-GB"/>
            </a:br>
            <a:r>
              <a:rPr lang="en-GB"/>
              <a:t>Is there is uncertainty, show it!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494FD5-B709-FC94-DA61-051EAC5F1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8306" y="1628775"/>
            <a:ext cx="5493801" cy="46736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A8945-FDE7-6B52-86FC-EBE10393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32B3D-CF86-AD83-0B22-45FF8B195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4972E-AD24-698B-AC27-81CDE58E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873C9-DC82-86AD-E8B2-3B7D37DFAFD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167155" y="2730044"/>
            <a:ext cx="740228" cy="17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3D4A6-35C6-3FC8-B628-8EC8FFDA326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8064138" y="2945487"/>
            <a:ext cx="178525" cy="48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ADE997-8692-9CE9-C0D1-5BF0917E76F7}"/>
              </a:ext>
            </a:extLst>
          </p:cNvPr>
          <p:cNvSpPr txBox="1"/>
          <p:nvPr/>
        </p:nvSpPr>
        <p:spPr>
          <a:xfrm>
            <a:off x="7907383" y="2514600"/>
            <a:ext cx="67056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C00000"/>
                </a:solidFill>
              </a:rPr>
              <a:t>t-test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C00000"/>
                </a:solidFill>
              </a:rPr>
              <a:t>p</a:t>
            </a:r>
            <a:r>
              <a:rPr lang="en-GB" sz="1400" b="0" dirty="0">
                <a:solidFill>
                  <a:srgbClr val="C00000"/>
                </a:solidFill>
                <a:latin typeface="+mn-lt"/>
              </a:rPr>
              <a:t> = 0.07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168390-3D27-FD00-EA9E-B89BEA3C4C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827520" y="6237286"/>
            <a:ext cx="709749" cy="27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B7A22-1BBB-CF67-474A-E1025EEC92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199017" y="6237286"/>
            <a:ext cx="957943" cy="27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79EF0-94AD-4384-8186-F3CA469F1D42}"/>
              </a:ext>
            </a:extLst>
          </p:cNvPr>
          <p:cNvSpPr txBox="1"/>
          <p:nvPr/>
        </p:nvSpPr>
        <p:spPr>
          <a:xfrm>
            <a:off x="6156960" y="6295648"/>
            <a:ext cx="67056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C00000"/>
                </a:solidFill>
              </a:rPr>
              <a:t>t-test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dirty="0">
                <a:solidFill>
                  <a:srgbClr val="C00000"/>
                </a:solidFill>
              </a:rPr>
              <a:t>p</a:t>
            </a:r>
            <a:r>
              <a:rPr lang="en-GB" sz="1400" b="0" dirty="0">
                <a:solidFill>
                  <a:srgbClr val="C00000"/>
                </a:solidFill>
                <a:latin typeface="+mn-lt"/>
              </a:rPr>
              <a:t> = 0.25</a:t>
            </a:r>
          </a:p>
        </p:txBody>
      </p:sp>
    </p:spTree>
    <p:extLst>
      <p:ext uri="{BB962C8B-B14F-4D97-AF65-F5344CB8AC3E}">
        <p14:creationId xmlns:p14="http://schemas.microsoft.com/office/powerpoint/2010/main" val="274952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5183-0062-201C-CF54-95B3D1DF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you put caps at the end of error bars?</a:t>
            </a:r>
            <a:br>
              <a:rPr lang="en-GB" dirty="0"/>
            </a:br>
            <a:r>
              <a:rPr lang="en-GB" sz="2400" dirty="0">
                <a:solidFill>
                  <a:srgbClr val="901A1E"/>
                </a:solidFill>
              </a:rPr>
              <a:t>Think about the data-to-ink ratio…</a:t>
            </a:r>
            <a:br>
              <a:rPr lang="en-GB" sz="3200" dirty="0">
                <a:solidFill>
                  <a:srgbClr val="0070C0"/>
                </a:solidFill>
              </a:rPr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2143-27C6-ACF6-53B5-DE293EBE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607E-19B9-325F-DA6E-0D88C4C1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7D212-6730-AC84-DF82-9E9702A7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BC3FD6B-2A8A-9A27-5205-7846173039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1685824"/>
            <a:ext cx="5357813" cy="45579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F9F267-2C8A-2721-6FD8-544707536C4E}"/>
              </a:ext>
            </a:extLst>
          </p:cNvPr>
          <p:cNvCxnSpPr>
            <a:cxnSpLocks/>
          </p:cNvCxnSpPr>
          <p:nvPr/>
        </p:nvCxnSpPr>
        <p:spPr>
          <a:xfrm flipH="1">
            <a:off x="7559040" y="1791971"/>
            <a:ext cx="1907177" cy="153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BF6343-3BA5-B0CC-0763-17E094EA8E33}"/>
              </a:ext>
            </a:extLst>
          </p:cNvPr>
          <p:cNvSpPr txBox="1"/>
          <p:nvPr/>
        </p:nvSpPr>
        <p:spPr>
          <a:xfrm>
            <a:off x="9251821" y="1053307"/>
            <a:ext cx="249936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0070C0"/>
                </a:solidFill>
              </a:rPr>
              <a:t>Added information: 0</a:t>
            </a:r>
          </a:p>
        </p:txBody>
      </p:sp>
      <p:pic>
        <p:nvPicPr>
          <p:cNvPr id="29" name="Content Placeholder 10">
            <a:extLst>
              <a:ext uri="{FF2B5EF4-FFF2-40B4-BE49-F238E27FC236}">
                <a16:creationId xmlns:a16="http://schemas.microsoft.com/office/drawing/2014/main" id="{3CB5C012-620A-8233-62EA-3F92A2675C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8963" y="1686500"/>
            <a:ext cx="5356225" cy="45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time!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 minutes. </a:t>
            </a:r>
          </a:p>
          <a:p>
            <a:r>
              <a:rPr lang="en-GB" dirty="0"/>
              <a:t>For each plot, guess the value of the:</a:t>
            </a:r>
          </a:p>
          <a:p>
            <a:pPr lvl="1"/>
            <a:r>
              <a:rPr lang="en-GB" dirty="0"/>
              <a:t>Mean</a:t>
            </a:r>
          </a:p>
          <a:p>
            <a:pPr lvl="1"/>
            <a:r>
              <a:rPr lang="en-GB" dirty="0"/>
              <a:t>Correlation coefficient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9D0166C1-AFCD-B9EC-C7D7-181DBB5D88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8093" y="974433"/>
            <a:ext cx="5496798" cy="5326355"/>
          </a:xfrm>
        </p:spPr>
      </p:pic>
    </p:spTree>
    <p:extLst>
      <p:ext uri="{BB962C8B-B14F-4D97-AF65-F5344CB8AC3E}">
        <p14:creationId xmlns:p14="http://schemas.microsoft.com/office/powerpoint/2010/main" val="460457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3D71-1DCE-1A08-1587-6DFD6D64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11. Choose a good image format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EF486C0-D60E-1DA2-DC33-6C355785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Raster graphics (.jpg, .</a:t>
            </a:r>
            <a:r>
              <a:rPr lang="en-GB" dirty="0" err="1"/>
              <a:t>png</a:t>
            </a:r>
            <a:r>
              <a:rPr lang="en-GB" dirty="0"/>
              <a:t>): photographs, digital art</a:t>
            </a:r>
          </a:p>
          <a:p>
            <a:r>
              <a:rPr lang="en-GB" dirty="0"/>
              <a:t>Vector graphics (.pdf, .</a:t>
            </a:r>
            <a:r>
              <a:rPr lang="en-GB" dirty="0" err="1"/>
              <a:t>svg</a:t>
            </a:r>
            <a:r>
              <a:rPr lang="en-GB" dirty="0"/>
              <a:t>): graphs, plots, diagrams</a:t>
            </a:r>
          </a:p>
          <a:p>
            <a:pPr lvl="1"/>
            <a:r>
              <a:rPr lang="en-GB" dirty="0"/>
              <a:t>Easily scalable without loss of quality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20F36-A994-3E4F-7F99-863B3FB0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EC3DE-F37A-C53C-DA9F-9F19B08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7EDD2-1FE8-9EC7-70A4-B0AC4456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EB4C34-EEC5-6EF4-934B-5DF1FEA7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88" y="3429000"/>
            <a:ext cx="4283238" cy="27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1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045D-8A96-CDD9-C68F-8B3A4521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12. Change your plots depending on your output!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883473-3292-05BC-0121-A0E12DB6A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9170" y="3179921"/>
            <a:ext cx="2914650" cy="205740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D9CD14-7864-7884-6760-99372DB984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3637" y="2340828"/>
            <a:ext cx="5357813" cy="37355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FFD2-9EA5-09AB-BFBB-D39CCE99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E0E78-1738-7C58-C0F5-6C692FEC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039E-77D6-7703-8377-F0194EF4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7105D-4396-0620-62FC-974199B13659}"/>
              </a:ext>
            </a:extLst>
          </p:cNvPr>
          <p:cNvSpPr txBox="1"/>
          <p:nvPr/>
        </p:nvSpPr>
        <p:spPr>
          <a:xfrm>
            <a:off x="1437734" y="2336336"/>
            <a:ext cx="451063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dirty="0">
                <a:solidFill>
                  <a:srgbClr val="0070C0"/>
                </a:solidFill>
                <a:latin typeface="+mn-lt"/>
              </a:rPr>
              <a:t>Small, concise plots are good for papers 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70C0"/>
                </a:solidFill>
              </a:rPr>
              <a:t>(here: font 9)</a:t>
            </a:r>
            <a:endParaRPr lang="en-GB" b="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5DF33-37E0-83AB-9BA5-ADA77A7BFE8A}"/>
              </a:ext>
            </a:extLst>
          </p:cNvPr>
          <p:cNvSpPr txBox="1"/>
          <p:nvPr/>
        </p:nvSpPr>
        <p:spPr>
          <a:xfrm>
            <a:off x="6114028" y="1587952"/>
            <a:ext cx="5617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70C0"/>
                </a:solidFill>
              </a:rPr>
              <a:t>Large plots with large font sizes are good for slides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rgbClr val="0070C0"/>
                </a:solidFill>
              </a:rPr>
              <a:t>(here: font 16)</a:t>
            </a:r>
            <a:endParaRPr lang="en-GB" sz="18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74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A206-417F-5412-A59B-65097D45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C5F78E-0C40-DB13-8904-C5D19F3E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of these slides were inspired by R. West’s “Applied Data Analysis” course at EPFL: </a:t>
            </a:r>
            <a:r>
              <a:rPr lang="en-GB" dirty="0">
                <a:hlinkClick r:id="rId3"/>
              </a:rPr>
              <a:t>https://docs.google.com/presentation/d/11eUfSrg84AWwnyl8sn3yMHKcGEm7JRc8-SCnhu9WImo/edit</a:t>
            </a:r>
            <a:endParaRPr lang="en-GB" dirty="0"/>
          </a:p>
          <a:p>
            <a:r>
              <a:rPr lang="en-GB" dirty="0"/>
              <a:t>Great course if you want to learn Python and learn more about data science methods!</a:t>
            </a:r>
          </a:p>
          <a:p>
            <a:r>
              <a:rPr lang="en-GB" dirty="0"/>
              <a:t>And of course, by E. Tufte’s </a:t>
            </a:r>
            <a:r>
              <a:rPr lang="en-GB" i="1" dirty="0"/>
              <a:t>The Visual Display of Quantitative Information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F20A-6859-D98A-4300-915ECEC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F9BA1-D59A-160D-2766-F121A2C7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7A6F9-AB8C-DF53-C664-37FF58A2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pic>
        <p:nvPicPr>
          <p:cNvPr id="9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13F2CCA5-6EF0-CD8D-B922-156AA076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910" y="4503644"/>
            <a:ext cx="1956513" cy="23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1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Graphics go beyond statistical summaries</a:t>
            </a:r>
          </a:p>
          <a:p>
            <a:r>
              <a:rPr lang="en-GB" dirty="0"/>
              <a:t>Data visualisation can be: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Exploratory: </a:t>
            </a:r>
            <a:r>
              <a:rPr lang="en-GB" dirty="0"/>
              <a:t>to reveal, discover patterns in a dataset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Explanatory: </a:t>
            </a:r>
            <a:r>
              <a:rPr lang="en-GB" dirty="0"/>
              <a:t>to communicate information concisely to the public, to a journal…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D3934D6-78CF-EB6C-658D-F182932060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6331131" y="1452185"/>
            <a:ext cx="5003759" cy="484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6D9C87-6323-50A4-BF5D-F49F0910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“Graphical excellence”</a:t>
            </a:r>
            <a:br>
              <a:rPr lang="en-GB" dirty="0"/>
            </a:b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C6079-B872-8C65-FA11-760813A8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Graphical excellence = presenting interesting data well</a:t>
            </a:r>
          </a:p>
          <a:p>
            <a:pPr lvl="1"/>
            <a:r>
              <a:rPr lang="en-GB" dirty="0"/>
              <a:t>Substance</a:t>
            </a:r>
          </a:p>
          <a:p>
            <a:pPr lvl="1"/>
            <a:r>
              <a:rPr lang="en-GB" dirty="0"/>
              <a:t>Statistics</a:t>
            </a:r>
          </a:p>
          <a:p>
            <a:pPr lvl="1"/>
            <a:r>
              <a:rPr lang="en-GB" dirty="0"/>
              <a:t>Design</a:t>
            </a:r>
          </a:p>
          <a:p>
            <a:r>
              <a:rPr lang="en-GB" dirty="0"/>
              <a:t>Communicate complex ideas with clarity, precision and efficiency</a:t>
            </a:r>
          </a:p>
          <a:p>
            <a:r>
              <a:rPr lang="en-GB" dirty="0"/>
              <a:t>Giving the greatest number of ideas:</a:t>
            </a:r>
          </a:p>
          <a:p>
            <a:pPr lvl="1"/>
            <a:r>
              <a:rPr lang="en-GB" dirty="0"/>
              <a:t>In the shortest time</a:t>
            </a:r>
          </a:p>
          <a:p>
            <a:pPr lvl="1"/>
            <a:r>
              <a:rPr lang="en-GB" dirty="0"/>
              <a:t>With the least ink</a:t>
            </a:r>
          </a:p>
          <a:p>
            <a:pPr lvl="1"/>
            <a:r>
              <a:rPr lang="en-GB" dirty="0"/>
              <a:t>In the smallest space</a:t>
            </a:r>
          </a:p>
          <a:p>
            <a:r>
              <a:rPr lang="en-GB" dirty="0"/>
              <a:t>Preferring multivariate plots (nearly always)</a:t>
            </a:r>
          </a:p>
          <a:p>
            <a:r>
              <a:rPr lang="en-GB" dirty="0"/>
              <a:t>Telling the truth about the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94246-FB86-DDC8-45C6-54F4E60D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F0CF5-4BC5-BB59-6A83-987A853B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29CD-E132-40B4-4AF7-2229CD9E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2050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D71E4DDD-7F91-12F9-230C-A3E78FFB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10" y="332211"/>
            <a:ext cx="2339690" cy="281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42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Good practices for “graphical excellence”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751F-5720-D196-6A8E-6DC0D637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Prefer tables to graphics for small datasets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3A9C78B-AD8C-7CF7-2F58-EA8A24B034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8338475"/>
              </p:ext>
            </p:extLst>
          </p:nvPr>
        </p:nvGraphicFramePr>
        <p:xfrm>
          <a:off x="1612425" y="3429000"/>
          <a:ext cx="3248140" cy="20909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24070">
                  <a:extLst>
                    <a:ext uri="{9D8B030D-6E8A-4147-A177-3AD203B41FA5}">
                      <a16:colId xmlns:a16="http://schemas.microsoft.com/office/drawing/2014/main" val="3087786897"/>
                    </a:ext>
                  </a:extLst>
                </a:gridCol>
                <a:gridCol w="1624070">
                  <a:extLst>
                    <a:ext uri="{9D8B030D-6E8A-4147-A177-3AD203B41FA5}">
                      <a16:colId xmlns:a16="http://schemas.microsoft.com/office/drawing/2014/main" val="1647535194"/>
                    </a:ext>
                  </a:extLst>
                </a:gridCol>
              </a:tblGrid>
              <a:tr h="589822">
                <a:tc>
                  <a:txBody>
                    <a:bodyPr/>
                    <a:lstStyle/>
                    <a:p>
                      <a:pPr algn="l" fontAlgn="b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Quantity (g)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692335"/>
                  </a:ext>
                </a:extLst>
              </a:tr>
              <a:tr h="30957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>
                          <a:effectLst/>
                        </a:rPr>
                        <a:t>flour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375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6620455"/>
                  </a:ext>
                </a:extLst>
              </a:tr>
              <a:tr h="30957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>
                          <a:effectLst/>
                        </a:rPr>
                        <a:t>berries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679"/>
                  </a:ext>
                </a:extLst>
              </a:tr>
              <a:tr h="30957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butter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250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753823"/>
                  </a:ext>
                </a:extLst>
              </a:tr>
              <a:tr h="30957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>
                          <a:effectLst/>
                        </a:rPr>
                        <a:t>sugar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75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84292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91AFA-10B2-5284-54C1-3CD55DE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8885-BE1C-6F63-399D-DA9C1ACA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89F3B-9A69-A7D0-045D-F02DCE15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827477-E430-B0DB-ACEC-CB247582D2C0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 flipH="1">
            <a:off x="9148600" y="2149721"/>
            <a:ext cx="344317" cy="100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58ABD6-9EAF-EEDA-F7BB-04C57A19B924}"/>
              </a:ext>
            </a:extLst>
          </p:cNvPr>
          <p:cNvSpPr txBox="1"/>
          <p:nvPr/>
        </p:nvSpPr>
        <p:spPr>
          <a:xfrm>
            <a:off x="7283117" y="1780389"/>
            <a:ext cx="44196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0070C0"/>
                </a:solidFill>
                <a:latin typeface="+mn-lt"/>
              </a:rPr>
              <a:t>A (useless) pie chart of a pie </a:t>
            </a:r>
            <a:r>
              <a:rPr lang="en-GB" sz="2400" b="0" dirty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GB" sz="2400" b="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0A26B8-6ED7-22B9-FF8B-3F75F7B19D70}"/>
              </a:ext>
            </a:extLst>
          </p:cNvPr>
          <p:cNvSpPr txBox="1"/>
          <p:nvPr/>
        </p:nvSpPr>
        <p:spPr>
          <a:xfrm>
            <a:off x="764970" y="1488002"/>
            <a:ext cx="5799220" cy="13234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0070C0"/>
                </a:solidFill>
                <a:ea typeface="Cambria Math" panose="02040503050406030204" pitchFamily="18" charset="0"/>
              </a:rPr>
              <a:t>→ </a:t>
            </a:r>
            <a:r>
              <a:rPr lang="en-GB" sz="2400" b="0" dirty="0">
                <a:solidFill>
                  <a:srgbClr val="0070C0"/>
                </a:solidFill>
                <a:latin typeface="+mn-lt"/>
              </a:rPr>
              <a:t>Avoid vertical lines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0070C0"/>
                </a:solidFill>
                <a:ea typeface="Cambria Math" panose="02040503050406030204" pitchFamily="18" charset="0"/>
              </a:rPr>
              <a:t>→ </a:t>
            </a:r>
            <a:r>
              <a:rPr lang="en-GB" sz="2400" b="0" dirty="0">
                <a:solidFill>
                  <a:srgbClr val="0070C0"/>
                </a:solidFill>
                <a:latin typeface="+mn-lt"/>
              </a:rPr>
              <a:t>Prefer left-aligned 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0070C0"/>
                </a:solidFill>
                <a:ea typeface="Cambria Math" panose="02040503050406030204" pitchFamily="18" charset="0"/>
              </a:rPr>
              <a:t>→ </a:t>
            </a:r>
            <a:r>
              <a:rPr lang="en-GB" sz="2400" dirty="0">
                <a:solidFill>
                  <a:srgbClr val="0070C0"/>
                </a:solidFill>
              </a:rPr>
              <a:t>3 horizontal lines are enough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0" dirty="0">
                <a:solidFill>
                  <a:schemeClr val="tx1"/>
                </a:solidFill>
                <a:latin typeface="+mn-lt"/>
                <a:hlinkClick r:id="rId3"/>
              </a:rPr>
              <a:t>https://people.inf.ethz.ch/markusp/teaching/guides/guide-tables.pdf</a:t>
            </a:r>
            <a:endParaRPr lang="en-GB" sz="1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4F60FD00-A1E5-2BFC-B57A-4706EEB86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53112" y="3155268"/>
            <a:ext cx="3990975" cy="2638425"/>
          </a:xfrm>
        </p:spPr>
      </p:pic>
    </p:spTree>
    <p:extLst>
      <p:ext uri="{BB962C8B-B14F-4D97-AF65-F5344CB8AC3E}">
        <p14:creationId xmlns:p14="http://schemas.microsoft.com/office/powerpoint/2010/main" val="301395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8CB-1D33-3F89-EBF0-3B7156A9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Prefer wider graphs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F86E9-4547-725A-B704-3FF1F39EF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1242" y="1628776"/>
            <a:ext cx="4271558" cy="46728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Easier to read time-series or causal data</a:t>
            </a:r>
          </a:p>
          <a:p>
            <a:r>
              <a:rPr lang="en-GB" dirty="0"/>
              <a:t>Easier to label things</a:t>
            </a:r>
          </a:p>
          <a:p>
            <a:r>
              <a:rPr lang="en-GB" dirty="0"/>
              <a:t>Advice from E. Tufte: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F549C-F40E-931C-2F0A-67CCF721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F4CE-0A54-4D8D-2111-7CBF938E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72F92-42B3-8549-9CA2-1B0D98AB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1A8BA71-3927-14A8-E8BD-72B8F1276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8963" y="1775460"/>
            <a:ext cx="6597650" cy="43786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2B714-26DF-6A99-60EB-0EE704F79351}"/>
                  </a:ext>
                </a:extLst>
              </p:cNvPr>
              <p:cNvSpPr txBox="1"/>
              <p:nvPr/>
            </p:nvSpPr>
            <p:spPr>
              <a:xfrm>
                <a:off x="7827805" y="4767559"/>
                <a:ext cx="32784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𝐖𝐢𝐝𝐭𝐡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da-DK" sz="2400" b="1" i="0" smtClean="0">
                          <a:solidFill>
                            <a:srgbClr val="901A1E"/>
                          </a:solidFill>
                          <a:latin typeface="Cambria Math" panose="02040503050406030204" pitchFamily="18" charset="0"/>
                        </a:rPr>
                        <m:t>𝐇𝐞𝐢𝐠𝐡𝐭</m:t>
                      </m:r>
                    </m:oMath>
                  </m:oMathPara>
                </a14:m>
                <a:endParaRPr lang="en-GB" sz="2400" b="1" dirty="0">
                  <a:solidFill>
                    <a:srgbClr val="901A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12B714-26DF-6A99-60EB-0EE704F7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05" y="4767559"/>
                <a:ext cx="3278432" cy="461665"/>
              </a:xfrm>
              <a:prstGeom prst="rect">
                <a:avLst/>
              </a:prstGeom>
              <a:blipFill>
                <a:blip r:embed="rId4"/>
                <a:stretch>
                  <a:fillRect l="-186" r="-1115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586C9-3C4A-FC14-8AE8-DA7A1663D2E5}"/>
                  </a:ext>
                </a:extLst>
              </p:cNvPr>
              <p:cNvSpPr txBox="1"/>
              <p:nvPr/>
            </p:nvSpPr>
            <p:spPr>
              <a:xfrm>
                <a:off x="7331242" y="6345308"/>
                <a:ext cx="4331368" cy="49244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 i</a:t>
                </a:r>
                <a:r>
                  <a:rPr lang="en-GB" sz="1600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 you want to show off, use </a:t>
                </a:r>
                <a:endParaRPr lang="da-DK" sz="1600" b="0" i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1600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da-DK" sz="1600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1600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Height</m:t>
                      </m:r>
                      <m:r>
                        <a:rPr lang="da-DK" sz="16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da-DK" sz="16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1600" b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8586C9-3C4A-FC14-8AE8-DA7A1663D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242" y="6345308"/>
                <a:ext cx="4331368" cy="492443"/>
              </a:xfrm>
              <a:prstGeom prst="rect">
                <a:avLst/>
              </a:prstGeom>
              <a:blipFill>
                <a:blip r:embed="rId5"/>
                <a:stretch>
                  <a:fillRect t="-13580" b="-172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mazon.com: The Visual Display of Quantitative Information, 2nd Ed.:  9781930824133: Edward R. Tufte: Books">
            <a:extLst>
              <a:ext uri="{FF2B5EF4-FFF2-40B4-BE49-F238E27FC236}">
                <a16:creationId xmlns:a16="http://schemas.microsoft.com/office/drawing/2014/main" id="{8179E81F-2430-E1E0-95AB-245C17A7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18" y="332211"/>
            <a:ext cx="1750282" cy="21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9430-0CA8-76F4-C4B2-22B2F9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Maximise the data-to-ink ratio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299C986F-0E87-5D93-EA8E-A0F47BB57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3637" y="2162968"/>
            <a:ext cx="5357813" cy="40405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CF066-7C3A-E55B-5D94-3335EFE4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64475-64DF-E450-888C-DBDDC9EF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C79A-44FE-205B-81B4-9B485D72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A1FBA-29DC-01C2-7104-B9F854136709}"/>
                  </a:ext>
                </a:extLst>
              </p:cNvPr>
              <p:cNvSpPr txBox="1"/>
              <p:nvPr/>
            </p:nvSpPr>
            <p:spPr>
              <a:xfrm>
                <a:off x="6922704" y="727883"/>
                <a:ext cx="4678746" cy="73103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𝐑𝐚𝐭𝐢𝐨</m:t>
                      </m:r>
                      <m:r>
                        <a:rPr lang="da-DK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𝐈𝐧𝐤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𝐭𝐨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𝐝𝐢𝐬𝐩𝐥𝐚𝐲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𝐝𝐚𝐭𝐚</m:t>
                          </m:r>
                        </m:num>
                        <m:den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𝐈𝐧𝐤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𝐮𝐬𝐞𝐝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𝐢𝐧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𝐠𝐫𝐚𝐩𝐡𝐢𝐜𝐚𝐥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da-DK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𝐝𝐢𝐬𝐩𝐥𝐚𝐲</m:t>
                          </m:r>
                        </m:den>
                      </m:f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A1FBA-29DC-01C2-7104-B9F85413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04" y="727883"/>
                <a:ext cx="4678746" cy="731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9D529DA-1285-6618-C34F-BE53CFA4C173}"/>
              </a:ext>
            </a:extLst>
          </p:cNvPr>
          <p:cNvSpPr txBox="1"/>
          <p:nvPr/>
        </p:nvSpPr>
        <p:spPr>
          <a:xfrm>
            <a:off x="750125" y="1546728"/>
            <a:ext cx="308045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1DA381"/>
                </a:solidFill>
              </a:rPr>
              <a:t>Remove background</a:t>
            </a:r>
            <a:endParaRPr lang="en-GB" sz="2400" b="0" dirty="0">
              <a:solidFill>
                <a:srgbClr val="1DA381"/>
              </a:solidFill>
              <a:latin typeface="+mn-lt"/>
            </a:endParaRPr>
          </a:p>
        </p:txBody>
      </p:sp>
      <p:pic>
        <p:nvPicPr>
          <p:cNvPr id="22" name="Content Placeholder 29">
            <a:extLst>
              <a:ext uri="{FF2B5EF4-FFF2-40B4-BE49-F238E27FC236}">
                <a16:creationId xmlns:a16="http://schemas.microsoft.com/office/drawing/2014/main" id="{50B53EAA-8318-D8FC-0FB0-F3AB1AA1B8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rcRect/>
          <a:stretch/>
        </p:blipFill>
        <p:spPr>
          <a:xfrm>
            <a:off x="624886" y="2088121"/>
            <a:ext cx="5356225" cy="407036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C0BC2E-7DD5-FE7E-65AD-1F4258B4EEEC}"/>
              </a:ext>
            </a:extLst>
          </p:cNvPr>
          <p:cNvCxnSpPr>
            <a:cxnSpLocks/>
          </p:cNvCxnSpPr>
          <p:nvPr/>
        </p:nvCxnSpPr>
        <p:spPr>
          <a:xfrm>
            <a:off x="2290354" y="1944423"/>
            <a:ext cx="1358537" cy="112099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94CC7-0B52-A6E9-76D4-E034ED5DB0F1}"/>
              </a:ext>
            </a:extLst>
          </p:cNvPr>
          <p:cNvSpPr txBox="1"/>
          <p:nvPr/>
        </p:nvSpPr>
        <p:spPr>
          <a:xfrm>
            <a:off x="212888" y="6077353"/>
            <a:ext cx="225646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Too many ticks</a:t>
            </a:r>
            <a:endParaRPr lang="en-GB" sz="2400" b="0" dirty="0">
              <a:latin typeface="+mn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813E99-FE46-6C68-363B-DAA304DFAA23}"/>
              </a:ext>
            </a:extLst>
          </p:cNvPr>
          <p:cNvCxnSpPr>
            <a:cxnSpLocks/>
          </p:cNvCxnSpPr>
          <p:nvPr/>
        </p:nvCxnSpPr>
        <p:spPr>
          <a:xfrm flipV="1">
            <a:off x="1341119" y="5857773"/>
            <a:ext cx="505098" cy="249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FD1BB5-7B50-3F01-0B72-619F43A597D8}"/>
              </a:ext>
            </a:extLst>
          </p:cNvPr>
          <p:cNvSpPr txBox="1"/>
          <p:nvPr/>
        </p:nvSpPr>
        <p:spPr>
          <a:xfrm>
            <a:off x="30569" y="1855192"/>
            <a:ext cx="90885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Change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 y-axis</a:t>
            </a:r>
            <a:endParaRPr lang="en-GB" sz="2000" b="0" dirty="0">
              <a:latin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21639B-5FB0-CA5F-6462-FE41CE2E7B86}"/>
              </a:ext>
            </a:extLst>
          </p:cNvPr>
          <p:cNvCxnSpPr>
            <a:cxnSpLocks/>
          </p:cNvCxnSpPr>
          <p:nvPr/>
        </p:nvCxnSpPr>
        <p:spPr>
          <a:xfrm>
            <a:off x="453319" y="2508333"/>
            <a:ext cx="486107" cy="853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900575-467A-FC6C-A99F-1A2219E65C8C}"/>
              </a:ext>
            </a:extLst>
          </p:cNvPr>
          <p:cNvSpPr txBox="1"/>
          <p:nvPr/>
        </p:nvSpPr>
        <p:spPr>
          <a:xfrm>
            <a:off x="4546806" y="6155365"/>
            <a:ext cx="90885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U</a:t>
            </a:r>
            <a:r>
              <a:rPr lang="en-GB" sz="2000" dirty="0">
                <a:solidFill>
                  <a:srgbClr val="C00000"/>
                </a:solidFill>
              </a:rPr>
              <a:t>se</a:t>
            </a:r>
            <a:r>
              <a:rPr lang="en-GB" sz="2000" dirty="0">
                <a:solidFill>
                  <a:srgbClr val="00B0F0"/>
                </a:solidFill>
              </a:rPr>
              <a:t>le</a:t>
            </a:r>
            <a:r>
              <a:rPr lang="en-GB" sz="2000" dirty="0">
                <a:solidFill>
                  <a:srgbClr val="0070C0"/>
                </a:solidFill>
              </a:rPr>
              <a:t>ss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</a:t>
            </a:r>
            <a:r>
              <a:rPr lang="en-GB" sz="2000" dirty="0">
                <a:solidFill>
                  <a:schemeClr val="accent5"/>
                </a:solidFill>
              </a:rPr>
              <a:t>lo</a:t>
            </a:r>
            <a:r>
              <a:rPr lang="en-GB" sz="2000" dirty="0">
                <a:solidFill>
                  <a:srgbClr val="7030A0"/>
                </a:solidFill>
              </a:rPr>
              <a:t>ur</a:t>
            </a:r>
            <a:r>
              <a:rPr lang="en-GB" sz="2000" dirty="0"/>
              <a:t>s</a:t>
            </a:r>
            <a:endParaRPr lang="en-GB" sz="2000" b="0" dirty="0">
              <a:latin typeface="+mn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09E19D-07E2-E78D-853F-F1CCBD925395}"/>
              </a:ext>
            </a:extLst>
          </p:cNvPr>
          <p:cNvCxnSpPr>
            <a:cxnSpLocks/>
          </p:cNvCxnSpPr>
          <p:nvPr/>
        </p:nvCxnSpPr>
        <p:spPr>
          <a:xfrm flipH="1" flipV="1">
            <a:off x="4546806" y="4123301"/>
            <a:ext cx="265688" cy="1983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387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6880</TotalTime>
  <Words>1309</Words>
  <Application>Microsoft Office PowerPoint</Application>
  <PresentationFormat>Widescreen</PresentationFormat>
  <Paragraphs>280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Bahnschrift</vt:lpstr>
      <vt:lpstr>Calibri</vt:lpstr>
      <vt:lpstr>Cambria Math</vt:lpstr>
      <vt:lpstr>Consolas</vt:lpstr>
      <vt:lpstr>Microsoft New Tai Lue</vt:lpstr>
      <vt:lpstr>Times New Roman</vt:lpstr>
      <vt:lpstr>Brugerdefineret design</vt:lpstr>
      <vt:lpstr>PowerPoint Presentation</vt:lpstr>
      <vt:lpstr>PowerPoint Presentation</vt:lpstr>
      <vt:lpstr>Quiz time!</vt:lpstr>
      <vt:lpstr>Why do we visualise data?</vt:lpstr>
      <vt:lpstr>“Graphical excellence” </vt:lpstr>
      <vt:lpstr>Good practices for “graphical excellence”</vt:lpstr>
      <vt:lpstr>1. Prefer tables to graphics for small datasets</vt:lpstr>
      <vt:lpstr>2. Prefer wider graphs</vt:lpstr>
      <vt:lpstr>3. Maximise the data-to-ink ratio</vt:lpstr>
      <vt:lpstr>4. Avoid chartjunk</vt:lpstr>
      <vt:lpstr>5. Maximise data density = number of entries in a plot</vt:lpstr>
      <vt:lpstr>5. Maximise data density = number of entries in a plot</vt:lpstr>
      <vt:lpstr>5. Maximise data density = number of entries in a plot</vt:lpstr>
      <vt:lpstr>6. Shrink graphics whenever possible: small multiples</vt:lpstr>
      <vt:lpstr>7. Axes: label them consistently, choose them wisely</vt:lpstr>
      <vt:lpstr>7. Axes: label them consistently, choose them wisely</vt:lpstr>
      <vt:lpstr>7. Axes: label them consistently, choose them wisely</vt:lpstr>
      <vt:lpstr>8. Patterns: some are more difficult to compare</vt:lpstr>
      <vt:lpstr>8. Patterns: some are more difficult to compare</vt:lpstr>
      <vt:lpstr>9. Colours: there are palette-ble solutions for all eyes</vt:lpstr>
      <vt:lpstr>9. Colours: vary HUE to represent categories</vt:lpstr>
      <vt:lpstr>9. Colours: vary LUMINANCE to represent numbers</vt:lpstr>
      <vt:lpstr>9. Colours: choose diverging palettes to emphasize low and high values</vt:lpstr>
      <vt:lpstr>9. Colours: there are palette-ble solutions for all eyes</vt:lpstr>
      <vt:lpstr>10. Telling the truth is important (1)</vt:lpstr>
      <vt:lpstr>10. Telling the truth is important (2)</vt:lpstr>
      <vt:lpstr>10. Telling the truth is important (3) Is there is uncertainty, show it!</vt:lpstr>
      <vt:lpstr>10. Telling the truth is important (3) Is there is uncertainty, show it!</vt:lpstr>
      <vt:lpstr>Should you put caps at the end of error bars? Think about the data-to-ink ratio… </vt:lpstr>
      <vt:lpstr>11. Choose a good image format</vt:lpstr>
      <vt:lpstr>12. Change your plots depending on your output!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Neil Alexandre Scheidwasser</cp:lastModifiedBy>
  <cp:revision>338</cp:revision>
  <dcterms:created xsi:type="dcterms:W3CDTF">2022-07-05T10:48:46Z</dcterms:created>
  <dcterms:modified xsi:type="dcterms:W3CDTF">2023-09-18T22:07:57Z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